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9" autoAdjust="0"/>
    <p:restoredTop sz="94660"/>
  </p:normalViewPr>
  <p:slideViewPr>
    <p:cSldViewPr>
      <p:cViewPr varScale="1">
        <p:scale>
          <a:sx n="76" d="100"/>
          <a:sy n="76" d="100"/>
        </p:scale>
        <p:origin x="226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334381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ortune.com/2017/02/17/ai-artificial-intelligence-investment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.investmentexecutive.com/-/canada-s-financial-services-sector-moving-fast-on-ai" TargetMode="External"/><Relationship Id="rId4" Type="http://schemas.openxmlformats.org/officeDocument/2006/relationships/hyperlink" Target="http://www.verdict.co.uk/say-hello-robo-bankers-ai-affecting-banking-finance/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efinancialcareers.com/ca-en/279189/wilmotml-aric-whitewood-jonathan-wilmot-credit-suisse/" TargetMode="External"/><Relationship Id="rId7" Type="http://schemas.openxmlformats.org/officeDocument/2006/relationships/hyperlink" Target="http://business.financialpost.com/fp-tech-desk/radically-disruption-royal-bank-boosts-focus-on-ai-with-new-research-lab-in-edmonton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news.efinancialcareers.com/ca-en/283100/best-university-course-ai-data-science-in-finance-jobs/" TargetMode="External"/><Relationship Id="rId5" Type="http://schemas.openxmlformats.org/officeDocument/2006/relationships/hyperlink" Target="http://news.efinancialcareers.com/ca-en/285724/deutsche-bank-dean-mazboudi/" TargetMode="External"/><Relationship Id="rId4" Type="http://schemas.openxmlformats.org/officeDocument/2006/relationships/hyperlink" Target="http://news.efinancialcareers.com/ca-en/274674/jpmorgan-machine-learning-ai-geoffrey-zweig/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dc.com/getdoc.jsp?containerId=prUS42439617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http://fortune.com/2017/02/17/ai-artificial-intelligence-investment/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http://www.verdict.co.uk/say-hello-robo-bankers-ai-affecting-banking-finance/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http://www.investmentexecutive.com/-/canada-s-financial-services-sector-moving-fast-on-ai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https://www.forbes.com/sites/falgunidesai/2016/06/30/the-age-of-artificial-intelligence-in-fintech/#16e4d1850281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" sz="2000">
                <a:solidFill>
                  <a:schemeClr val="dk1"/>
                </a:solidFill>
              </a:rPr>
              <a:t>Natural language processing</a:t>
            </a: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" sz="2000">
                <a:solidFill>
                  <a:schemeClr val="dk1"/>
                </a:solidFill>
              </a:rPr>
              <a:t>Machine learning (machines “learn” when exposed to new data)</a:t>
            </a: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" sz="2000">
                <a:solidFill>
                  <a:schemeClr val="dk1"/>
                </a:solidFill>
              </a:rPr>
              <a:t>Expert systems (software that can provide advice)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</a:rPr>
              <a:t>Head Data Scientist at Credit Suisse quit to start their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 own AI firm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000">
              <a:solidFill>
                <a:schemeClr val="dk1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</a:rPr>
              <a:t>JP Morgan </a:t>
            </a:r>
            <a:r>
              <a:rPr lang="en" sz="1000" u="sng">
                <a:solidFill>
                  <a:schemeClr val="hlink"/>
                </a:solidFill>
                <a:hlinkClick r:id="rId4"/>
              </a:rPr>
              <a:t>poached their Global Head of Machine Learning</a:t>
            </a:r>
            <a:r>
              <a:rPr lang="en" sz="1000">
                <a:solidFill>
                  <a:schemeClr val="dk1"/>
                </a:solidFill>
              </a:rPr>
              <a:t> from Microsoft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000">
              <a:solidFill>
                <a:schemeClr val="dk1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</a:rPr>
              <a:t>Bank of America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poached Head of Labs</a:t>
            </a:r>
            <a:r>
              <a:rPr lang="en" sz="1000">
                <a:solidFill>
                  <a:schemeClr val="dk1"/>
                </a:solidFill>
              </a:rPr>
              <a:t> from Deutsche Bank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000">
              <a:solidFill>
                <a:schemeClr val="dk1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 u="sng">
                <a:solidFill>
                  <a:schemeClr val="hlink"/>
                </a:solidFill>
                <a:hlinkClick r:id="rId6"/>
              </a:rPr>
              <a:t>BNP Paribas hiring 75 people</a:t>
            </a:r>
            <a:r>
              <a:rPr lang="en" sz="1000">
                <a:solidFill>
                  <a:schemeClr val="dk1"/>
                </a:solidFill>
              </a:rPr>
              <a:t> for AI unit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000">
              <a:solidFill>
                <a:schemeClr val="dk1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 u="sng">
                <a:solidFill>
                  <a:schemeClr val="hlink"/>
                </a:solidFill>
                <a:hlinkClick r:id="rId7"/>
              </a:rPr>
              <a:t>RBC opened AI lab</a:t>
            </a:r>
            <a:r>
              <a:rPr lang="en" sz="1000">
                <a:solidFill>
                  <a:schemeClr val="dk1"/>
                </a:solidFill>
              </a:rPr>
              <a:t> in Edmonton</a:t>
            </a:r>
          </a:p>
          <a:p>
            <a:pPr lvl="0" rtl="0">
              <a:spcBef>
                <a:spcPts val="0"/>
              </a:spcBef>
              <a:buNone/>
            </a:pPr>
            <a:endParaRPr sz="10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 b="1">
                <a:solidFill>
                  <a:schemeClr val="dk1"/>
                </a:solidFill>
              </a:rPr>
              <a:t>Leading financial institutions:</a:t>
            </a:r>
            <a:r>
              <a:rPr lang="en" sz="1200">
                <a:solidFill>
                  <a:schemeClr val="dk1"/>
                </a:solidFill>
              </a:rPr>
              <a:t> PwC, JP Morgan Chase</a:t>
            </a:r>
          </a:p>
          <a:p>
            <a:pPr lvl="0">
              <a:spcBef>
                <a:spcPts val="0"/>
              </a:spcBef>
              <a:buNone/>
            </a:pPr>
            <a:r>
              <a:rPr lang="en" sz="1200" b="1">
                <a:solidFill>
                  <a:schemeClr val="dk1"/>
                </a:solidFill>
              </a:rPr>
              <a:t>Document processing: </a:t>
            </a:r>
            <a:r>
              <a:rPr lang="en" sz="1200">
                <a:solidFill>
                  <a:schemeClr val="dk1"/>
                </a:solidFill>
              </a:rPr>
              <a:t>work that took lawyers/loan officers 360,000 hours now completed in seconds</a:t>
            </a:r>
          </a:p>
          <a:p>
            <a:pPr lvl="0">
              <a:spcBef>
                <a:spcPts val="0"/>
              </a:spcBef>
              <a:buNone/>
            </a:pPr>
            <a:endParaRPr sz="12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200" u="sng">
                <a:solidFill>
                  <a:schemeClr val="hlink"/>
                </a:solidFill>
                <a:hlinkClick r:id="rId3"/>
              </a:rPr>
              <a:t>2017 AI spend</a:t>
            </a:r>
          </a:p>
          <a:p>
            <a:pPr lvl="0" rtl="0">
              <a:spcBef>
                <a:spcPts val="0"/>
              </a:spcBef>
              <a:buNone/>
            </a:pPr>
            <a:endParaRPr sz="12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 b="1">
                <a:solidFill>
                  <a:schemeClr val="dk1"/>
                </a:solidFill>
              </a:rPr>
              <a:t>Leading financial institutions:</a:t>
            </a:r>
            <a:r>
              <a:rPr lang="en" sz="1200">
                <a:solidFill>
                  <a:schemeClr val="dk1"/>
                </a:solidFill>
              </a:rPr>
              <a:t> PwC, JP Morgan Chase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 b="1">
                <a:solidFill>
                  <a:schemeClr val="dk1"/>
                </a:solidFill>
              </a:rPr>
              <a:t>Document processing: </a:t>
            </a:r>
            <a:r>
              <a:rPr lang="en" sz="1200">
                <a:solidFill>
                  <a:schemeClr val="dk1"/>
                </a:solidFill>
              </a:rPr>
              <a:t>work that took lawyers/loan officers 360,000 hours now completed in seconds</a:t>
            </a:r>
          </a:p>
          <a:p>
            <a:pPr lvl="0" rtl="0">
              <a:spcBef>
                <a:spcPts val="0"/>
              </a:spcBef>
              <a:buNone/>
            </a:pPr>
            <a:endParaRPr sz="12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 b="1">
                <a:solidFill>
                  <a:schemeClr val="dk1"/>
                </a:solidFill>
              </a:rPr>
              <a:t>Leading financial institutions:</a:t>
            </a:r>
            <a:r>
              <a:rPr lang="en" sz="1200">
                <a:solidFill>
                  <a:schemeClr val="dk1"/>
                </a:solidFill>
              </a:rPr>
              <a:t> PwC, JP Morgan Chase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 b="1">
                <a:solidFill>
                  <a:schemeClr val="dk1"/>
                </a:solidFill>
              </a:rPr>
              <a:t>Document processing: </a:t>
            </a:r>
            <a:r>
              <a:rPr lang="en" sz="1200">
                <a:solidFill>
                  <a:schemeClr val="dk1"/>
                </a:solidFill>
              </a:rPr>
              <a:t>work that took lawyers/loan officers 360,000 hours now completed in seconds</a:t>
            </a:r>
          </a:p>
          <a:p>
            <a:pPr lvl="0" rtl="0">
              <a:spcBef>
                <a:spcPts val="0"/>
              </a:spcBef>
              <a:buNone/>
            </a:pPr>
            <a:endParaRPr sz="12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 b="1">
                <a:solidFill>
                  <a:schemeClr val="dk1"/>
                </a:solidFill>
              </a:rPr>
              <a:t>http://news.efinancialcareers.com/ca-en/255435/the-mckinsey-co-guide-to-staying-employed-in-banking/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" sz="2000">
                <a:solidFill>
                  <a:schemeClr val="dk1"/>
                </a:solidFill>
              </a:rPr>
              <a:t>Natural language processing</a:t>
            </a: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" sz="2000">
                <a:solidFill>
                  <a:schemeClr val="dk1"/>
                </a:solidFill>
              </a:rPr>
              <a:t>Machine learning (machines “learn” when exposed to new data)</a:t>
            </a: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" sz="2000">
                <a:solidFill>
                  <a:schemeClr val="dk1"/>
                </a:solidFill>
              </a:rPr>
              <a:t>Expert systems (software that can provide advice)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 descr="WallE.jpeg"/>
          <p:cNvPicPr preferRelativeResize="0"/>
          <p:nvPr/>
        </p:nvPicPr>
        <p:blipFill rotWithShape="1">
          <a:blip r:embed="rId3">
            <a:alphaModFix/>
          </a:blip>
          <a:srcRect t="12681" b="2944"/>
          <a:stretch/>
        </p:blipFill>
        <p:spPr>
          <a:xfrm>
            <a:off x="0" y="0"/>
            <a:ext cx="9143999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6154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" name="Shape 56"/>
          <p:cNvSpPr txBox="1"/>
          <p:nvPr/>
        </p:nvSpPr>
        <p:spPr>
          <a:xfrm>
            <a:off x="261700" y="381000"/>
            <a:ext cx="6753900" cy="514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5000" b="1">
                <a:latin typeface="Open Sans"/>
                <a:ea typeface="Open Sans"/>
                <a:cs typeface="Open Sans"/>
                <a:sym typeface="Open Sans"/>
              </a:rPr>
              <a:t>Artificial Intelligence in the Finance Industry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/>
          <p:nvPr/>
        </p:nvSpPr>
        <p:spPr>
          <a:xfrm>
            <a:off x="978075" y="308100"/>
            <a:ext cx="7720200" cy="1328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26C6AF"/>
                </a:solidFill>
                <a:latin typeface="Open Sans"/>
                <a:ea typeface="Open Sans"/>
                <a:cs typeface="Open Sans"/>
                <a:sym typeface="Open Sans"/>
              </a:rPr>
              <a:t>Let’s define AI in the context of a task..</a:t>
            </a:r>
          </a:p>
        </p:txBody>
      </p:sp>
      <p:sp>
        <p:nvSpPr>
          <p:cNvPr id="62" name="Shape 62"/>
          <p:cNvSpPr txBox="1"/>
          <p:nvPr/>
        </p:nvSpPr>
        <p:spPr>
          <a:xfrm>
            <a:off x="2127000" y="1774816"/>
            <a:ext cx="6784200" cy="748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If a machine were to perform a task or process, would you consider the machine to possess intelligence?</a:t>
            </a:r>
          </a:p>
        </p:txBody>
      </p:sp>
      <p:sp>
        <p:nvSpPr>
          <p:cNvPr id="63" name="Shape 63"/>
          <p:cNvSpPr txBox="1"/>
          <p:nvPr/>
        </p:nvSpPr>
        <p:spPr>
          <a:xfrm>
            <a:off x="2127000" y="3849789"/>
            <a:ext cx="6475800" cy="748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There are many applications of AI research in these areas</a:t>
            </a:r>
          </a:p>
        </p:txBody>
      </p:sp>
      <p:sp>
        <p:nvSpPr>
          <p:cNvPr id="64" name="Shape 64"/>
          <p:cNvSpPr txBox="1"/>
          <p:nvPr/>
        </p:nvSpPr>
        <p:spPr>
          <a:xfrm>
            <a:off x="2127000" y="2814433"/>
            <a:ext cx="6784200" cy="748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AI can involve machine learning, natural language processing &amp; knowledge representation</a:t>
            </a:r>
          </a:p>
        </p:txBody>
      </p:sp>
      <p:sp>
        <p:nvSpPr>
          <p:cNvPr id="65" name="Shape 65"/>
          <p:cNvSpPr/>
          <p:nvPr/>
        </p:nvSpPr>
        <p:spPr>
          <a:xfrm>
            <a:off x="1184162" y="1713612"/>
            <a:ext cx="851399" cy="851400"/>
          </a:xfrm>
          <a:prstGeom prst="ellipse">
            <a:avLst/>
          </a:prstGeom>
          <a:solidFill>
            <a:srgbClr val="26C6A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6" name="Shape 66" descr="white_icon_questio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5050" y="1814499"/>
            <a:ext cx="649600" cy="64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Shape 67"/>
          <p:cNvSpPr/>
          <p:nvPr/>
        </p:nvSpPr>
        <p:spPr>
          <a:xfrm>
            <a:off x="1184162" y="2747132"/>
            <a:ext cx="851399" cy="851400"/>
          </a:xfrm>
          <a:prstGeom prst="ellipse">
            <a:avLst/>
          </a:prstGeom>
          <a:solidFill>
            <a:srgbClr val="26C6A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/>
          <p:nvPr/>
        </p:nvSpPr>
        <p:spPr>
          <a:xfrm>
            <a:off x="1184162" y="3780657"/>
            <a:ext cx="851399" cy="851400"/>
          </a:xfrm>
          <a:prstGeom prst="ellipse">
            <a:avLst/>
          </a:prstGeom>
          <a:solidFill>
            <a:srgbClr val="26C6A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9" name="Shape 69" descr="white_icon_gea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5050" y="3868810"/>
            <a:ext cx="649600" cy="64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Shape 70" descr="white_icon_appdirectory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11746" y="2848035"/>
            <a:ext cx="649600" cy="64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Shape 75" descr="PWC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4075" y="2703025"/>
            <a:ext cx="1023237" cy="77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Shape 76" descr="JPMorgan.png"/>
          <p:cNvPicPr preferRelativeResize="0"/>
          <p:nvPr/>
        </p:nvPicPr>
        <p:blipFill rotWithShape="1">
          <a:blip r:embed="rId4">
            <a:alphaModFix/>
          </a:blip>
          <a:srcRect t="37445" b="38452"/>
          <a:stretch/>
        </p:blipFill>
        <p:spPr>
          <a:xfrm>
            <a:off x="2590800" y="1709999"/>
            <a:ext cx="4402594" cy="106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Shape 77" descr="ManGLG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65675" y="4094600"/>
            <a:ext cx="2427243" cy="8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Shape 78" descr="Wealthfront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00" y="4153367"/>
            <a:ext cx="2647625" cy="837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 descr="castleridgereal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87360" y="4153374"/>
            <a:ext cx="3264475" cy="88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 descr="citi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52325" y="2379950"/>
            <a:ext cx="1414825" cy="106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 descr="creditsuisselogo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526799" y="3647850"/>
            <a:ext cx="1524870" cy="46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Shape 82" descr="bank of america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0500" y="2976635"/>
            <a:ext cx="3656050" cy="464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Shape 83" descr="deutsche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12949" y="2970424"/>
            <a:ext cx="2832775" cy="54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Shape 84" descr="BNP Paribas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501839" y="3606650"/>
            <a:ext cx="2455485" cy="54672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Shape 85"/>
          <p:cNvSpPr txBox="1"/>
          <p:nvPr/>
        </p:nvSpPr>
        <p:spPr>
          <a:xfrm>
            <a:off x="273800" y="283575"/>
            <a:ext cx="8619000" cy="657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400" b="1" i="1">
                <a:latin typeface="Open Sans"/>
                <a:ea typeface="Open Sans"/>
                <a:cs typeface="Open Sans"/>
                <a:sym typeface="Open Sans"/>
              </a:rPr>
              <a:t>38% of companies already use 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3400" b="1" i="1">
                <a:latin typeface="Open Sans"/>
                <a:ea typeface="Open Sans"/>
                <a:cs typeface="Open Sans"/>
                <a:sym typeface="Open Sans"/>
              </a:rPr>
              <a:t>AI in some capacity</a:t>
            </a:r>
          </a:p>
        </p:txBody>
      </p:sp>
      <p:cxnSp>
        <p:nvCxnSpPr>
          <p:cNvPr id="86" name="Shape 86"/>
          <p:cNvCxnSpPr/>
          <p:nvPr/>
        </p:nvCxnSpPr>
        <p:spPr>
          <a:xfrm rot="10800000" flipH="1">
            <a:off x="694275" y="1525500"/>
            <a:ext cx="7637100" cy="195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87" name="Shape 87" descr="RBC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83750" y="2364258"/>
            <a:ext cx="1707050" cy="46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 descr="ManAHL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280025" y="2231675"/>
            <a:ext cx="1051337" cy="38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 descr="CIBC.pn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094823" y="3647825"/>
            <a:ext cx="610373" cy="5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 descr="Swedbank.pn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17462" y="1834550"/>
            <a:ext cx="1765108" cy="38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Shape 91" descr="deloitte.png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467146" y="1645607"/>
            <a:ext cx="1524874" cy="619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/>
        </p:nvSpPr>
        <p:spPr>
          <a:xfrm>
            <a:off x="314075" y="-101100"/>
            <a:ext cx="7720200" cy="1328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900" b="1">
                <a:latin typeface="Open Sans"/>
                <a:ea typeface="Open Sans"/>
                <a:cs typeface="Open Sans"/>
                <a:sym typeface="Open Sans"/>
              </a:rPr>
              <a:t>Current Impact</a:t>
            </a:r>
          </a:p>
        </p:txBody>
      </p:sp>
      <p:sp>
        <p:nvSpPr>
          <p:cNvPr id="97" name="Shape 97"/>
          <p:cNvSpPr txBox="1"/>
          <p:nvPr/>
        </p:nvSpPr>
        <p:spPr>
          <a:xfrm>
            <a:off x="463850" y="1879275"/>
            <a:ext cx="3771900" cy="3338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04800" rtl="0">
              <a:lnSpc>
                <a:spcPct val="100000"/>
              </a:lnSpc>
              <a:spcBef>
                <a:spcPts val="0"/>
              </a:spcBef>
              <a:buSzPct val="100000"/>
              <a:buFont typeface="Open Sans"/>
              <a:buChar char="●"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Leading financial institutions have started hiring </a:t>
            </a:r>
            <a:r>
              <a:rPr lang="en" sz="1200" b="1" i="1">
                <a:latin typeface="Open Sans"/>
                <a:ea typeface="Open Sans"/>
                <a:cs typeface="Open Sans"/>
                <a:sym typeface="Open Sans"/>
              </a:rPr>
              <a:t>Chief AI Officers </a:t>
            </a: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and</a:t>
            </a:r>
            <a:r>
              <a:rPr lang="en" sz="1200" b="1" i="1">
                <a:latin typeface="Open Sans"/>
                <a:ea typeface="Open Sans"/>
                <a:cs typeface="Open Sans"/>
                <a:sym typeface="Open Sans"/>
              </a:rPr>
              <a:t> investing in AI labs &amp; incubators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 sz="1200" b="1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AI-powered banking bots</a:t>
            </a: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are commonplace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 sz="1200" b="1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Intelligent personal investment products </a:t>
            </a: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are</a:t>
            </a:r>
            <a:r>
              <a:rPr lang="en" sz="1200" b="1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available at scale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Starting in 2019, </a:t>
            </a:r>
            <a:r>
              <a:rPr lang="en" sz="1200" b="1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CFA exam will have an AI section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200" b="1" i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Estimated that </a:t>
            </a:r>
            <a:r>
              <a:rPr lang="en" sz="1200" b="1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companies will spend $12.5B on AI technology/software</a:t>
            </a: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in 2017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Many companies are building </a:t>
            </a:r>
            <a:r>
              <a:rPr lang="en" sz="1200" b="1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custom in-house solutions</a:t>
            </a:r>
          </a:p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endParaRPr sz="1200" b="1" i="1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98" name="Shape 98"/>
          <p:cNvCxnSpPr/>
          <p:nvPr/>
        </p:nvCxnSpPr>
        <p:spPr>
          <a:xfrm>
            <a:off x="4567800" y="1151400"/>
            <a:ext cx="8400" cy="35562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9" name="Shape 99"/>
          <p:cNvSpPr txBox="1"/>
          <p:nvPr/>
        </p:nvSpPr>
        <p:spPr>
          <a:xfrm>
            <a:off x="1059249" y="1165725"/>
            <a:ext cx="3120300" cy="5607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2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Industry Changes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x="5597349" y="1165725"/>
            <a:ext cx="3208499" cy="560700"/>
          </a:xfrm>
          <a:prstGeom prst="rect">
            <a:avLst/>
          </a:prstGeom>
          <a:solidFill>
            <a:srgbClr val="FFCD1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Success Stories</a:t>
            </a:r>
          </a:p>
        </p:txBody>
      </p:sp>
      <p:sp>
        <p:nvSpPr>
          <p:cNvPr id="101" name="Shape 101"/>
          <p:cNvSpPr/>
          <p:nvPr/>
        </p:nvSpPr>
        <p:spPr>
          <a:xfrm>
            <a:off x="4842820" y="969049"/>
            <a:ext cx="954000" cy="954000"/>
          </a:xfrm>
          <a:prstGeom prst="ellipse">
            <a:avLst/>
          </a:prstGeom>
          <a:solidFill>
            <a:srgbClr val="FFCD1F"/>
          </a:solidFill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2" name="Shape 102" descr="white_icon_growth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8946" y="1105175"/>
            <a:ext cx="681748" cy="681748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/>
          <p:nvPr/>
        </p:nvSpPr>
        <p:spPr>
          <a:xfrm>
            <a:off x="223584" y="969074"/>
            <a:ext cx="954000" cy="954000"/>
          </a:xfrm>
          <a:prstGeom prst="ellipse">
            <a:avLst/>
          </a:prstGeom>
          <a:solidFill>
            <a:srgbClr val="00AEEF"/>
          </a:solidFill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4" name="Shape 104" descr="white_icon_complianc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7508" y="1060681"/>
            <a:ext cx="681748" cy="681748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 txBox="1"/>
          <p:nvPr/>
        </p:nvSpPr>
        <p:spPr>
          <a:xfrm>
            <a:off x="5071125" y="1893470"/>
            <a:ext cx="4072800" cy="238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04800" rtl="0">
              <a:spcBef>
                <a:spcPts val="0"/>
              </a:spcBef>
              <a:buSzPct val="1000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JP Morgan Chase deployed AI for </a:t>
            </a:r>
            <a:r>
              <a:rPr lang="en" sz="1200" b="1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document processing</a:t>
            </a: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(300k+ hours reduced to seconds)</a:t>
            </a:r>
          </a:p>
          <a:p>
            <a:pPr lvl="0" rtl="0">
              <a:spcBef>
                <a:spcPts val="0"/>
              </a:spcBef>
              <a:buNone/>
            </a:pPr>
            <a:endParaRPr sz="1200" b="1" i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rtl="0">
              <a:spcBef>
                <a:spcPts val="0"/>
              </a:spcBef>
              <a:buSzPct val="1000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Hedge funds are using AI to </a:t>
            </a:r>
            <a:r>
              <a:rPr lang="en" sz="1200" b="1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detect acquisitions</a:t>
            </a: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from humanly imperceptible market changes</a:t>
            </a:r>
          </a:p>
          <a:p>
            <a:pPr lvl="0" rtl="0">
              <a:spcBef>
                <a:spcPts val="0"/>
              </a:spcBef>
              <a:buNone/>
            </a:pPr>
            <a:endParaRPr sz="1200" b="1" i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Top three credit agencies implemented AI for</a:t>
            </a:r>
            <a:r>
              <a:rPr lang="en" sz="1200" b="1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risk assessments </a:t>
            </a:r>
          </a:p>
          <a:p>
            <a:pPr lvl="0" rtl="0">
              <a:spcBef>
                <a:spcPts val="0"/>
              </a:spcBef>
              <a:buNone/>
            </a:pPr>
            <a:endParaRPr sz="1200" b="1" i="1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Shape 110"/>
          <p:cNvPicPr preferRelativeResize="0"/>
          <p:nvPr/>
        </p:nvPicPr>
        <p:blipFill rotWithShape="1">
          <a:blip r:embed="rId3">
            <a:alphaModFix/>
          </a:blip>
          <a:srcRect t="9989" b="5636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Shape 111"/>
          <p:cNvPicPr preferRelativeResize="0"/>
          <p:nvPr/>
        </p:nvPicPr>
        <p:blipFill rotWithShape="1">
          <a:blip r:embed="rId4">
            <a:alphaModFix amt="51000"/>
          </a:blip>
          <a:srcRect t="19858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Shape 112"/>
          <p:cNvSpPr txBox="1"/>
          <p:nvPr/>
        </p:nvSpPr>
        <p:spPr>
          <a:xfrm>
            <a:off x="1540600" y="1269775"/>
            <a:ext cx="6309300" cy="185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8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What does this mean for our future esp in Finance?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/>
        </p:nvSpPr>
        <p:spPr>
          <a:xfrm>
            <a:off x="509900" y="1500475"/>
            <a:ext cx="3666900" cy="975000"/>
          </a:xfrm>
          <a:prstGeom prst="rect">
            <a:avLst/>
          </a:prstGeom>
          <a:solidFill>
            <a:srgbClr val="FFCD1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algn="ctr" rtl="0">
              <a:spcBef>
                <a:spcPts val="0"/>
              </a:spcBef>
              <a:buNone/>
            </a:pP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Potential for AI Growth</a:t>
            </a:r>
          </a:p>
        </p:txBody>
      </p:sp>
      <p:grpSp>
        <p:nvGrpSpPr>
          <p:cNvPr id="124" name="Shape 124"/>
          <p:cNvGrpSpPr/>
          <p:nvPr/>
        </p:nvGrpSpPr>
        <p:grpSpPr>
          <a:xfrm>
            <a:off x="1900246" y="1040273"/>
            <a:ext cx="886200" cy="886199"/>
            <a:chOff x="5142650" y="1261798"/>
            <a:chExt cx="886200" cy="886199"/>
          </a:xfrm>
        </p:grpSpPr>
        <p:sp>
          <p:nvSpPr>
            <p:cNvPr id="125" name="Shape 125"/>
            <p:cNvSpPr/>
            <p:nvPr/>
          </p:nvSpPr>
          <p:spPr>
            <a:xfrm>
              <a:off x="5142650" y="1261798"/>
              <a:ext cx="886200" cy="886199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FFCD1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pic>
          <p:nvPicPr>
            <p:cNvPr id="126" name="Shape 126" descr="robot-icon-30475.png"/>
            <p:cNvPicPr preferRelativeResize="0"/>
            <p:nvPr/>
          </p:nvPicPr>
          <p:blipFill rotWithShape="1">
            <a:blip r:embed="rId3">
              <a:alphaModFix/>
            </a:blip>
            <a:srcRect l="19550" r="17627" b="13993"/>
            <a:stretch/>
          </p:blipFill>
          <p:spPr>
            <a:xfrm>
              <a:off x="5359394" y="1343284"/>
              <a:ext cx="471975" cy="646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7" name="Shape 127"/>
          <p:cNvSpPr txBox="1"/>
          <p:nvPr/>
        </p:nvSpPr>
        <p:spPr>
          <a:xfrm>
            <a:off x="314075" y="-177300"/>
            <a:ext cx="7720200" cy="1328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000" b="1">
                <a:latin typeface="Open Sans"/>
                <a:ea typeface="Open Sans"/>
                <a:cs typeface="Open Sans"/>
                <a:sym typeface="Open Sans"/>
              </a:rPr>
              <a:t>Finance Jobs &amp; Functions </a:t>
            </a:r>
          </a:p>
        </p:txBody>
      </p:sp>
      <p:sp>
        <p:nvSpPr>
          <p:cNvPr id="128" name="Shape 128"/>
          <p:cNvSpPr txBox="1"/>
          <p:nvPr/>
        </p:nvSpPr>
        <p:spPr>
          <a:xfrm>
            <a:off x="4970125" y="1500475"/>
            <a:ext cx="3666900" cy="975000"/>
          </a:xfrm>
          <a:prstGeom prst="rect">
            <a:avLst/>
          </a:prstGeom>
          <a:solidFill>
            <a:srgbClr val="26C6A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algn="ctr" rtl="0">
              <a:spcBef>
                <a:spcPts val="0"/>
              </a:spcBef>
              <a:buNone/>
            </a:pP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Potential for Human Growth</a:t>
            </a:r>
          </a:p>
        </p:txBody>
      </p:sp>
      <p:grpSp>
        <p:nvGrpSpPr>
          <p:cNvPr id="129" name="Shape 129"/>
          <p:cNvGrpSpPr/>
          <p:nvPr/>
        </p:nvGrpSpPr>
        <p:grpSpPr>
          <a:xfrm>
            <a:off x="6360475" y="1040273"/>
            <a:ext cx="886200" cy="886199"/>
            <a:chOff x="6633900" y="964073"/>
            <a:chExt cx="886200" cy="886199"/>
          </a:xfrm>
        </p:grpSpPr>
        <p:sp>
          <p:nvSpPr>
            <p:cNvPr id="130" name="Shape 130"/>
            <p:cNvSpPr/>
            <p:nvPr/>
          </p:nvSpPr>
          <p:spPr>
            <a:xfrm>
              <a:off x="6633900" y="964073"/>
              <a:ext cx="886200" cy="886199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26C6A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/>
            </a:p>
          </p:txBody>
        </p:sp>
        <p:pic>
          <p:nvPicPr>
            <p:cNvPr id="131" name="Shape 131" descr="charcoal_icon_team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759146" y="1068853"/>
              <a:ext cx="647400" cy="647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2" name="Shape 132"/>
          <p:cNvSpPr txBox="1"/>
          <p:nvPr/>
        </p:nvSpPr>
        <p:spPr>
          <a:xfrm>
            <a:off x="5516850" y="3554225"/>
            <a:ext cx="3120300" cy="64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3" name="Shape 133"/>
          <p:cNvSpPr txBox="1"/>
          <p:nvPr/>
        </p:nvSpPr>
        <p:spPr>
          <a:xfrm>
            <a:off x="510500" y="2475425"/>
            <a:ext cx="3666900" cy="2542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Intercompany reconciliations</a:t>
            </a:r>
          </a:p>
          <a:p>
            <a:pPr lvl="0">
              <a:spcBef>
                <a:spcPts val="0"/>
              </a:spcBef>
              <a:buNone/>
            </a:pP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Quarterly close &amp; earnings reporting</a:t>
            </a:r>
          </a:p>
          <a:p>
            <a:pPr lvl="0">
              <a:spcBef>
                <a:spcPts val="0"/>
              </a:spcBef>
              <a:buNone/>
            </a:pP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Financial analysis &amp; reporting</a:t>
            </a:r>
          </a:p>
          <a:p>
            <a:pPr lvl="0">
              <a:spcBef>
                <a:spcPts val="0"/>
              </a:spcBef>
              <a:buNone/>
            </a:pP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Accounting &amp; auditing</a:t>
            </a:r>
          </a:p>
          <a:p>
            <a:pPr lvl="0">
              <a:spcBef>
                <a:spcPts val="0"/>
              </a:spcBef>
              <a:buNone/>
            </a:pP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Investment advisors</a:t>
            </a:r>
          </a:p>
          <a:p>
            <a:pPr lvl="0">
              <a:spcBef>
                <a:spcPts val="0"/>
              </a:spcBef>
              <a:buNone/>
            </a:pP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Trading</a:t>
            </a:r>
          </a:p>
          <a:p>
            <a:pPr lvl="0">
              <a:spcBef>
                <a:spcPts val="0"/>
              </a:spcBef>
              <a:buNone/>
            </a:pP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Compliance &amp; fraud detection</a:t>
            </a:r>
          </a:p>
        </p:txBody>
      </p:sp>
      <p:sp>
        <p:nvSpPr>
          <p:cNvPr id="134" name="Shape 134"/>
          <p:cNvSpPr txBox="1"/>
          <p:nvPr/>
        </p:nvSpPr>
        <p:spPr>
          <a:xfrm>
            <a:off x="4970125" y="2475425"/>
            <a:ext cx="3666900" cy="2542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Business strategy &amp; planning</a:t>
            </a:r>
          </a:p>
          <a:p>
            <a:pPr lvl="0">
              <a:spcBef>
                <a:spcPts val="0"/>
              </a:spcBef>
              <a:buNone/>
            </a:pP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Financial engineering</a:t>
            </a:r>
          </a:p>
          <a:p>
            <a:pPr lvl="0">
              <a:spcBef>
                <a:spcPts val="0"/>
              </a:spcBef>
              <a:buNone/>
            </a:pP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Financial data science</a:t>
            </a:r>
          </a:p>
          <a:p>
            <a:pPr lvl="0">
              <a:spcBef>
                <a:spcPts val="0"/>
              </a:spcBef>
              <a:buNone/>
            </a:pP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Financial operations &amp; analytics</a:t>
            </a:r>
          </a:p>
          <a:p>
            <a:pPr lvl="0">
              <a:spcBef>
                <a:spcPts val="0"/>
              </a:spcBef>
              <a:buNone/>
            </a:pP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Fintech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/>
          <p:nvPr/>
        </p:nvSpPr>
        <p:spPr>
          <a:xfrm>
            <a:off x="314075" y="-177300"/>
            <a:ext cx="8874900" cy="1328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000" b="1">
                <a:latin typeface="Open Sans"/>
                <a:ea typeface="Open Sans"/>
                <a:cs typeface="Open Sans"/>
                <a:sym typeface="Open Sans"/>
              </a:rPr>
              <a:t>Future Impact</a:t>
            </a:r>
          </a:p>
        </p:txBody>
      </p:sp>
      <p:sp>
        <p:nvSpPr>
          <p:cNvPr id="140" name="Shape 140"/>
          <p:cNvSpPr txBox="1"/>
          <p:nvPr/>
        </p:nvSpPr>
        <p:spPr>
          <a:xfrm>
            <a:off x="5516850" y="3554225"/>
            <a:ext cx="3120300" cy="64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1" name="Shape 141"/>
          <p:cNvSpPr txBox="1"/>
          <p:nvPr/>
        </p:nvSpPr>
        <p:spPr>
          <a:xfrm>
            <a:off x="314075" y="1532400"/>
            <a:ext cx="8323200" cy="360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Bull-and-bear cycles that govern our economic theory &amp; policy could become extinct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Font typeface="Open Sans"/>
              <a:buChar char="●"/>
            </a:pPr>
            <a:r>
              <a:rPr lang="en">
                <a:solidFill>
                  <a:srgbClr val="181818"/>
                </a:solidFill>
                <a:latin typeface="Open Sans"/>
                <a:ea typeface="Open Sans"/>
                <a:cs typeface="Open Sans"/>
                <a:sym typeface="Open Sans"/>
              </a:rPr>
              <a:t>Embracing AI could wipe out an entire generation of entry-level finance jobs (30% in 5 years)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endParaRPr>
              <a:solidFill>
                <a:srgbClr val="18181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Clr>
                <a:srgbClr val="181818"/>
              </a:buClr>
              <a:buFont typeface="Open Sans"/>
              <a:buChar char="●"/>
            </a:pPr>
            <a:r>
              <a:rPr lang="en">
                <a:solidFill>
                  <a:srgbClr val="181818"/>
                </a:solidFill>
                <a:latin typeface="Open Sans"/>
                <a:ea typeface="Open Sans"/>
                <a:cs typeface="Open Sans"/>
                <a:sym typeface="Open Sans"/>
              </a:rPr>
              <a:t>Intelligence Augmentation (IA) will be the new norm as we merge AI with human insight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endParaRPr>
              <a:solidFill>
                <a:srgbClr val="18181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endParaRPr>
              <a:solidFill>
                <a:srgbClr val="18181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/>
        </p:nvSpPr>
        <p:spPr>
          <a:xfrm rot="5400000">
            <a:off x="1212800" y="3519135"/>
            <a:ext cx="703800" cy="2411700"/>
          </a:xfrm>
          <a:prstGeom prst="chevron">
            <a:avLst>
              <a:gd name="adj" fmla="val 50000"/>
            </a:avLst>
          </a:prstGeom>
          <a:solidFill>
            <a:srgbClr val="00AEEF"/>
          </a:soli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7" name="Shape 147"/>
          <p:cNvSpPr/>
          <p:nvPr/>
        </p:nvSpPr>
        <p:spPr>
          <a:xfrm rot="5400000">
            <a:off x="1212800" y="2450993"/>
            <a:ext cx="703800" cy="2411700"/>
          </a:xfrm>
          <a:prstGeom prst="chevron">
            <a:avLst>
              <a:gd name="adj" fmla="val 50000"/>
            </a:avLst>
          </a:prstGeom>
          <a:solidFill>
            <a:srgbClr val="00AE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8" name="Shape 148"/>
          <p:cNvSpPr/>
          <p:nvPr/>
        </p:nvSpPr>
        <p:spPr>
          <a:xfrm rot="5400000">
            <a:off x="1212800" y="2806622"/>
            <a:ext cx="703800" cy="2411700"/>
          </a:xfrm>
          <a:prstGeom prst="chevron">
            <a:avLst>
              <a:gd name="adj" fmla="val 50000"/>
            </a:avLst>
          </a:prstGeom>
          <a:solidFill>
            <a:srgbClr val="00AEEF"/>
          </a:soli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9" name="Shape 149"/>
          <p:cNvSpPr/>
          <p:nvPr/>
        </p:nvSpPr>
        <p:spPr>
          <a:xfrm rot="5400000">
            <a:off x="1212800" y="3162250"/>
            <a:ext cx="703800" cy="2411700"/>
          </a:xfrm>
          <a:prstGeom prst="chevron">
            <a:avLst>
              <a:gd name="adj" fmla="val 50000"/>
            </a:avLst>
          </a:prstGeom>
          <a:solidFill>
            <a:srgbClr val="00AEEF"/>
          </a:soli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0" name="Shape 150"/>
          <p:cNvSpPr/>
          <p:nvPr/>
        </p:nvSpPr>
        <p:spPr>
          <a:xfrm rot="5400000">
            <a:off x="1212799" y="2095365"/>
            <a:ext cx="703800" cy="2411700"/>
          </a:xfrm>
          <a:prstGeom prst="chevron">
            <a:avLst>
              <a:gd name="adj" fmla="val 50000"/>
            </a:avLst>
          </a:prstGeom>
          <a:solidFill>
            <a:srgbClr val="00AE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1" name="Shape 151"/>
          <p:cNvSpPr/>
          <p:nvPr/>
        </p:nvSpPr>
        <p:spPr>
          <a:xfrm rot="5400000">
            <a:off x="1212800" y="1022163"/>
            <a:ext cx="703800" cy="2411700"/>
          </a:xfrm>
          <a:prstGeom prst="chevron">
            <a:avLst>
              <a:gd name="adj" fmla="val 50000"/>
            </a:avLst>
          </a:prstGeom>
          <a:solidFill>
            <a:srgbClr val="26C6A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2" name="Shape 152"/>
          <p:cNvSpPr/>
          <p:nvPr/>
        </p:nvSpPr>
        <p:spPr>
          <a:xfrm rot="5400000">
            <a:off x="1212800" y="1377792"/>
            <a:ext cx="703800" cy="2411700"/>
          </a:xfrm>
          <a:prstGeom prst="chevron">
            <a:avLst>
              <a:gd name="adj" fmla="val 50000"/>
            </a:avLst>
          </a:prstGeom>
          <a:solidFill>
            <a:srgbClr val="26C6AF"/>
          </a:soli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3" name="Shape 153"/>
          <p:cNvSpPr/>
          <p:nvPr/>
        </p:nvSpPr>
        <p:spPr>
          <a:xfrm rot="5400000">
            <a:off x="1212800" y="1733420"/>
            <a:ext cx="703799" cy="2411700"/>
          </a:xfrm>
          <a:prstGeom prst="chevron">
            <a:avLst>
              <a:gd name="adj" fmla="val 50000"/>
            </a:avLst>
          </a:prstGeom>
          <a:solidFill>
            <a:srgbClr val="26C6AF"/>
          </a:soli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4" name="Shape 154"/>
          <p:cNvSpPr/>
          <p:nvPr/>
        </p:nvSpPr>
        <p:spPr>
          <a:xfrm rot="5400000">
            <a:off x="1189100" y="693382"/>
            <a:ext cx="751199" cy="2411700"/>
          </a:xfrm>
          <a:prstGeom prst="chevron">
            <a:avLst>
              <a:gd name="adj" fmla="val 50000"/>
            </a:avLst>
          </a:prstGeom>
          <a:solidFill>
            <a:srgbClr val="26C6A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5" name="Shape 155"/>
          <p:cNvSpPr/>
          <p:nvPr/>
        </p:nvSpPr>
        <p:spPr>
          <a:xfrm rot="5400000">
            <a:off x="1230675" y="-401761"/>
            <a:ext cx="662400" cy="2392800"/>
          </a:xfrm>
          <a:prstGeom prst="homePlate">
            <a:avLst>
              <a:gd name="adj" fmla="val 50000"/>
            </a:avLst>
          </a:prstGeom>
          <a:solidFill>
            <a:srgbClr val="FFCD1F"/>
          </a:soli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6" name="Shape 156"/>
          <p:cNvSpPr txBox="1"/>
          <p:nvPr/>
        </p:nvSpPr>
        <p:spPr>
          <a:xfrm>
            <a:off x="560325" y="385738"/>
            <a:ext cx="2003100" cy="64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Client 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1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Onboarding</a:t>
            </a:r>
          </a:p>
        </p:txBody>
      </p:sp>
      <p:sp>
        <p:nvSpPr>
          <p:cNvPr id="157" name="Shape 157"/>
          <p:cNvSpPr/>
          <p:nvPr/>
        </p:nvSpPr>
        <p:spPr>
          <a:xfrm rot="5400000">
            <a:off x="1134200" y="-80086"/>
            <a:ext cx="861000" cy="2411700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8" name="Shape 158"/>
          <p:cNvSpPr/>
          <p:nvPr/>
        </p:nvSpPr>
        <p:spPr>
          <a:xfrm rot="637334" flipH="1">
            <a:off x="185477" y="1596585"/>
            <a:ext cx="1532320" cy="1570151"/>
          </a:xfrm>
          <a:prstGeom prst="flowChartInputOutput">
            <a:avLst/>
          </a:prstGeom>
          <a:solidFill>
            <a:srgbClr val="26C6AF"/>
          </a:soli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9" name="Shape 159"/>
          <p:cNvSpPr/>
          <p:nvPr/>
        </p:nvSpPr>
        <p:spPr>
          <a:xfrm rot="5400000">
            <a:off x="1134200" y="350488"/>
            <a:ext cx="861000" cy="2411700"/>
          </a:xfrm>
          <a:prstGeom prst="chevron">
            <a:avLst>
              <a:gd name="adj" fmla="val 50000"/>
            </a:avLst>
          </a:prstGeom>
          <a:solidFill>
            <a:srgbClr val="8DC540"/>
          </a:soli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0" name="Shape 160"/>
          <p:cNvSpPr/>
          <p:nvPr/>
        </p:nvSpPr>
        <p:spPr>
          <a:xfrm rot="479737" flipH="1">
            <a:off x="157447" y="3176321"/>
            <a:ext cx="1534579" cy="1838727"/>
          </a:xfrm>
          <a:prstGeom prst="flowChartInputOutput">
            <a:avLst/>
          </a:prstGeom>
          <a:solidFill>
            <a:srgbClr val="00AEEF"/>
          </a:soli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1" name="Shape 161"/>
          <p:cNvSpPr txBox="1"/>
          <p:nvPr/>
        </p:nvSpPr>
        <p:spPr>
          <a:xfrm>
            <a:off x="1177375" y="1076225"/>
            <a:ext cx="809400" cy="47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Sales</a:t>
            </a:r>
          </a:p>
        </p:txBody>
      </p:sp>
      <p:sp>
        <p:nvSpPr>
          <p:cNvPr id="162" name="Shape 162"/>
          <p:cNvSpPr txBox="1"/>
          <p:nvPr/>
        </p:nvSpPr>
        <p:spPr>
          <a:xfrm>
            <a:off x="1157175" y="1497725"/>
            <a:ext cx="809400" cy="47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Trading</a:t>
            </a:r>
          </a:p>
        </p:txBody>
      </p:sp>
      <p:sp>
        <p:nvSpPr>
          <p:cNvPr id="163" name="Shape 163"/>
          <p:cNvSpPr txBox="1"/>
          <p:nvPr/>
        </p:nvSpPr>
        <p:spPr>
          <a:xfrm>
            <a:off x="366062" y="2301838"/>
            <a:ext cx="1181100" cy="411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Operations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332937" y="3841611"/>
            <a:ext cx="1181100" cy="411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Risk, Reporting &amp; Compliance</a:t>
            </a:r>
          </a:p>
        </p:txBody>
      </p:sp>
      <p:sp>
        <p:nvSpPr>
          <p:cNvPr id="165" name="Shape 165"/>
          <p:cNvSpPr txBox="1"/>
          <p:nvPr/>
        </p:nvSpPr>
        <p:spPr>
          <a:xfrm rot="-988265">
            <a:off x="1502444" y="1682885"/>
            <a:ext cx="1320488" cy="4767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Trade Capture</a:t>
            </a:r>
          </a:p>
        </p:txBody>
      </p:sp>
      <p:sp>
        <p:nvSpPr>
          <p:cNvPr id="166" name="Shape 166"/>
          <p:cNvSpPr txBox="1"/>
          <p:nvPr/>
        </p:nvSpPr>
        <p:spPr>
          <a:xfrm rot="-1129063">
            <a:off x="1502435" y="2009721"/>
            <a:ext cx="1320691" cy="4766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Clearing</a:t>
            </a:r>
          </a:p>
        </p:txBody>
      </p:sp>
      <p:sp>
        <p:nvSpPr>
          <p:cNvPr id="167" name="Shape 167"/>
          <p:cNvSpPr txBox="1"/>
          <p:nvPr/>
        </p:nvSpPr>
        <p:spPr>
          <a:xfrm rot="-919074">
            <a:off x="1502548" y="2347687"/>
            <a:ext cx="1320718" cy="47655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Settlements/Recs</a:t>
            </a:r>
          </a:p>
        </p:txBody>
      </p:sp>
      <p:sp>
        <p:nvSpPr>
          <p:cNvPr id="168" name="Shape 168"/>
          <p:cNvSpPr txBox="1"/>
          <p:nvPr/>
        </p:nvSpPr>
        <p:spPr>
          <a:xfrm rot="-948250">
            <a:off x="1502550" y="2706898"/>
            <a:ext cx="1320725" cy="4767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Servicing</a:t>
            </a:r>
          </a:p>
        </p:txBody>
      </p:sp>
      <p:sp>
        <p:nvSpPr>
          <p:cNvPr id="169" name="Shape 169"/>
          <p:cNvSpPr txBox="1"/>
          <p:nvPr/>
        </p:nvSpPr>
        <p:spPr>
          <a:xfrm rot="-982579">
            <a:off x="1502516" y="3060006"/>
            <a:ext cx="1320470" cy="47654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Trade Risk Management</a:t>
            </a:r>
          </a:p>
        </p:txBody>
      </p:sp>
      <p:sp>
        <p:nvSpPr>
          <p:cNvPr id="170" name="Shape 170"/>
          <p:cNvSpPr txBox="1"/>
          <p:nvPr/>
        </p:nvSpPr>
        <p:spPr>
          <a:xfrm rot="-1180438">
            <a:off x="1502525" y="3424478"/>
            <a:ext cx="1320591" cy="4766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P&amp;L</a:t>
            </a:r>
          </a:p>
        </p:txBody>
      </p:sp>
      <p:sp>
        <p:nvSpPr>
          <p:cNvPr id="171" name="Shape 171"/>
          <p:cNvSpPr txBox="1"/>
          <p:nvPr/>
        </p:nvSpPr>
        <p:spPr>
          <a:xfrm rot="-971957">
            <a:off x="1502471" y="3764571"/>
            <a:ext cx="1320528" cy="47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Reporting</a:t>
            </a:r>
          </a:p>
        </p:txBody>
      </p:sp>
      <p:sp>
        <p:nvSpPr>
          <p:cNvPr id="172" name="Shape 172"/>
          <p:cNvSpPr txBox="1"/>
          <p:nvPr/>
        </p:nvSpPr>
        <p:spPr>
          <a:xfrm rot="-1049535">
            <a:off x="1502579" y="4141181"/>
            <a:ext cx="1320461" cy="47658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Cols/Vals</a:t>
            </a:r>
          </a:p>
        </p:txBody>
      </p:sp>
      <p:sp>
        <p:nvSpPr>
          <p:cNvPr id="173" name="Shape 173"/>
          <p:cNvSpPr txBox="1"/>
          <p:nvPr/>
        </p:nvSpPr>
        <p:spPr>
          <a:xfrm rot="-1049535">
            <a:off x="1502479" y="4502794"/>
            <a:ext cx="1320461" cy="47658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Control &amp; Compliance</a:t>
            </a:r>
          </a:p>
        </p:txBody>
      </p:sp>
      <p:sp>
        <p:nvSpPr>
          <p:cNvPr id="174" name="Shape 174"/>
          <p:cNvSpPr txBox="1"/>
          <p:nvPr/>
        </p:nvSpPr>
        <p:spPr>
          <a:xfrm>
            <a:off x="3976450" y="208200"/>
            <a:ext cx="2693100" cy="30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000" b="1" i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From….</a:t>
            </a:r>
          </a:p>
        </p:txBody>
      </p:sp>
      <p:sp>
        <p:nvSpPr>
          <p:cNvPr id="175" name="Shape 175"/>
          <p:cNvSpPr txBox="1"/>
          <p:nvPr/>
        </p:nvSpPr>
        <p:spPr>
          <a:xfrm>
            <a:off x="7137325" y="216288"/>
            <a:ext cx="2693100" cy="30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 b="1" i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To….</a:t>
            </a:r>
          </a:p>
        </p:txBody>
      </p:sp>
      <p:sp>
        <p:nvSpPr>
          <p:cNvPr id="176" name="Shape 176"/>
          <p:cNvSpPr txBox="1"/>
          <p:nvPr/>
        </p:nvSpPr>
        <p:spPr>
          <a:xfrm>
            <a:off x="2757774" y="483163"/>
            <a:ext cx="3146099" cy="3660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175 handoffs, 20+ teams</a:t>
            </a:r>
          </a:p>
        </p:txBody>
      </p:sp>
      <p:sp>
        <p:nvSpPr>
          <p:cNvPr id="177" name="Shape 177"/>
          <p:cNvSpPr txBox="1"/>
          <p:nvPr/>
        </p:nvSpPr>
        <p:spPr>
          <a:xfrm>
            <a:off x="5903874" y="483163"/>
            <a:ext cx="3146099" cy="3660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10 steps, 2-3 teams</a:t>
            </a:r>
          </a:p>
        </p:txBody>
      </p:sp>
      <p:sp>
        <p:nvSpPr>
          <p:cNvPr id="178" name="Shape 178"/>
          <p:cNvSpPr txBox="1"/>
          <p:nvPr/>
        </p:nvSpPr>
        <p:spPr>
          <a:xfrm>
            <a:off x="2757775" y="785088"/>
            <a:ext cx="3146100" cy="3780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One size fits all coverage</a:t>
            </a:r>
          </a:p>
        </p:txBody>
      </p:sp>
      <p:sp>
        <p:nvSpPr>
          <p:cNvPr id="179" name="Shape 179"/>
          <p:cNvSpPr txBox="1"/>
          <p:nvPr/>
        </p:nvSpPr>
        <p:spPr>
          <a:xfrm>
            <a:off x="5903875" y="785088"/>
            <a:ext cx="3146100" cy="3780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Low-touch sales for e-only clients</a:t>
            </a:r>
          </a:p>
        </p:txBody>
      </p:sp>
      <p:sp>
        <p:nvSpPr>
          <p:cNvPr id="180" name="Shape 180"/>
          <p:cNvSpPr txBox="1"/>
          <p:nvPr/>
        </p:nvSpPr>
        <p:spPr>
          <a:xfrm>
            <a:off x="2757775" y="1158215"/>
            <a:ext cx="3146100" cy="3780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1000s of EUDAS, &gt;15% admin time</a:t>
            </a:r>
          </a:p>
        </p:txBody>
      </p:sp>
      <p:sp>
        <p:nvSpPr>
          <p:cNvPr id="181" name="Shape 181"/>
          <p:cNvSpPr txBox="1"/>
          <p:nvPr/>
        </p:nvSpPr>
        <p:spPr>
          <a:xfrm>
            <a:off x="5903875" y="1158215"/>
            <a:ext cx="3146100" cy="3780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&lt;5% admin time through flexible tool</a:t>
            </a:r>
          </a:p>
        </p:txBody>
      </p:sp>
      <p:sp>
        <p:nvSpPr>
          <p:cNvPr id="182" name="Shape 182"/>
          <p:cNvSpPr txBox="1"/>
          <p:nvPr/>
        </p:nvSpPr>
        <p:spPr>
          <a:xfrm>
            <a:off x="2757775" y="1534512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High re-work rates, 260x cost for exceptions</a:t>
            </a:r>
          </a:p>
        </p:txBody>
      </p:sp>
      <p:sp>
        <p:nvSpPr>
          <p:cNvPr id="183" name="Shape 183"/>
          <p:cNvSpPr txBox="1"/>
          <p:nvPr/>
        </p:nvSpPr>
        <p:spPr>
          <a:xfrm>
            <a:off x="5903875" y="1534512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Zero exception tolerance, first-time right capture</a:t>
            </a:r>
          </a:p>
        </p:txBody>
      </p:sp>
      <p:sp>
        <p:nvSpPr>
          <p:cNvPr id="184" name="Shape 184"/>
          <p:cNvSpPr txBox="1"/>
          <p:nvPr/>
        </p:nvSpPr>
        <p:spPr>
          <a:xfrm>
            <a:off x="2757775" y="1885415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Siloed, cross-asset</a:t>
            </a:r>
          </a:p>
        </p:txBody>
      </p:sp>
      <p:sp>
        <p:nvSpPr>
          <p:cNvPr id="185" name="Shape 185"/>
          <p:cNvSpPr txBox="1"/>
          <p:nvPr/>
        </p:nvSpPr>
        <p:spPr>
          <a:xfrm>
            <a:off x="5903875" y="1885415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At-scale, integrated utility</a:t>
            </a:r>
          </a:p>
        </p:txBody>
      </p:sp>
      <p:sp>
        <p:nvSpPr>
          <p:cNvPr id="186" name="Shape 186"/>
          <p:cNvSpPr txBox="1"/>
          <p:nvPr/>
        </p:nvSpPr>
        <p:spPr>
          <a:xfrm>
            <a:off x="2757775" y="2247819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Siloed, highly manual exception management</a:t>
            </a:r>
          </a:p>
        </p:txBody>
      </p:sp>
      <p:sp>
        <p:nvSpPr>
          <p:cNvPr id="187" name="Shape 187"/>
          <p:cNvSpPr txBox="1"/>
          <p:nvPr/>
        </p:nvSpPr>
        <p:spPr>
          <a:xfrm>
            <a:off x="5903875" y="2247819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Cross-bank automated utility</a:t>
            </a:r>
          </a:p>
        </p:txBody>
      </p:sp>
      <p:sp>
        <p:nvSpPr>
          <p:cNvPr id="188" name="Shape 188"/>
          <p:cNvSpPr txBox="1"/>
          <p:nvPr/>
        </p:nvSpPr>
        <p:spPr>
          <a:xfrm>
            <a:off x="2757775" y="2983959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&gt;T+3 RWA calculations</a:t>
            </a:r>
          </a:p>
        </p:txBody>
      </p:sp>
      <p:sp>
        <p:nvSpPr>
          <p:cNvPr id="189" name="Shape 189"/>
          <p:cNvSpPr txBox="1"/>
          <p:nvPr/>
        </p:nvSpPr>
        <p:spPr>
          <a:xfrm>
            <a:off x="5903875" y="2983959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Near-real time RWA calculations</a:t>
            </a:r>
          </a:p>
        </p:txBody>
      </p:sp>
      <p:sp>
        <p:nvSpPr>
          <p:cNvPr id="190" name="Shape 190"/>
          <p:cNvSpPr txBox="1"/>
          <p:nvPr/>
        </p:nvSpPr>
        <p:spPr>
          <a:xfrm>
            <a:off x="2757775" y="3342107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&gt;10k manual adjustments</a:t>
            </a:r>
          </a:p>
        </p:txBody>
      </p:sp>
      <p:sp>
        <p:nvSpPr>
          <p:cNvPr id="191" name="Shape 191"/>
          <p:cNvSpPr txBox="1"/>
          <p:nvPr/>
        </p:nvSpPr>
        <p:spPr>
          <a:xfrm>
            <a:off x="5903875" y="3342107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Real-time P&amp;L</a:t>
            </a:r>
          </a:p>
        </p:txBody>
      </p:sp>
      <p:sp>
        <p:nvSpPr>
          <p:cNvPr id="192" name="Shape 192"/>
          <p:cNvSpPr txBox="1"/>
          <p:nvPr/>
        </p:nvSpPr>
        <p:spPr>
          <a:xfrm>
            <a:off x="2757775" y="3693009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Dozens of reporting tools; manual recs</a:t>
            </a:r>
          </a:p>
        </p:txBody>
      </p:sp>
      <p:sp>
        <p:nvSpPr>
          <p:cNvPr id="193" name="Shape 193"/>
          <p:cNvSpPr txBox="1"/>
          <p:nvPr/>
        </p:nvSpPr>
        <p:spPr>
          <a:xfrm>
            <a:off x="5903875" y="3693009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Single,integrated F2B reporting</a:t>
            </a:r>
          </a:p>
        </p:txBody>
      </p:sp>
      <p:sp>
        <p:nvSpPr>
          <p:cNvPr id="194" name="Shape 194"/>
          <p:cNvSpPr txBox="1"/>
          <p:nvPr/>
        </p:nvSpPr>
        <p:spPr>
          <a:xfrm>
            <a:off x="2757775" y="2615884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High-touch, costly service teams for basic activities</a:t>
            </a:r>
          </a:p>
        </p:txBody>
      </p:sp>
      <p:sp>
        <p:nvSpPr>
          <p:cNvPr id="195" name="Shape 195"/>
          <p:cNvSpPr txBox="1"/>
          <p:nvPr/>
        </p:nvSpPr>
        <p:spPr>
          <a:xfrm>
            <a:off x="5903875" y="2615884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App-based, electronic self-servicing</a:t>
            </a:r>
          </a:p>
          <a:p>
            <a:pPr lvl="0" rtl="0">
              <a:spcBef>
                <a:spcPts val="0"/>
              </a:spcBef>
              <a:buNone/>
            </a:pPr>
            <a:endParaRPr sz="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6" name="Shape 196"/>
          <p:cNvSpPr txBox="1"/>
          <p:nvPr/>
        </p:nvSpPr>
        <p:spPr>
          <a:xfrm>
            <a:off x="2757775" y="4005234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Manual reporting, collateral calculations</a:t>
            </a:r>
          </a:p>
        </p:txBody>
      </p:sp>
      <p:sp>
        <p:nvSpPr>
          <p:cNvPr id="197" name="Shape 197"/>
          <p:cNvSpPr txBox="1"/>
          <p:nvPr/>
        </p:nvSpPr>
        <p:spPr>
          <a:xfrm>
            <a:off x="5903875" y="4005234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Single integrated reporting &amp; calculation engine x-asset</a:t>
            </a:r>
          </a:p>
        </p:txBody>
      </p:sp>
      <p:sp>
        <p:nvSpPr>
          <p:cNvPr id="198" name="Shape 198"/>
          <p:cNvSpPr txBox="1"/>
          <p:nvPr/>
        </p:nvSpPr>
        <p:spPr>
          <a:xfrm>
            <a:off x="2757775" y="4367708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Sample-based monitoring &amp; controls</a:t>
            </a:r>
          </a:p>
        </p:txBody>
      </p:sp>
      <p:sp>
        <p:nvSpPr>
          <p:cNvPr id="199" name="Shape 199"/>
          <p:cNvSpPr txBox="1"/>
          <p:nvPr/>
        </p:nvSpPr>
        <p:spPr>
          <a:xfrm>
            <a:off x="5903875" y="4367708"/>
            <a:ext cx="3146100" cy="359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Alert-based controls &amp; intelligent routing</a:t>
            </a:r>
          </a:p>
        </p:txBody>
      </p:sp>
      <p:sp>
        <p:nvSpPr>
          <p:cNvPr id="200" name="Shape 200"/>
          <p:cNvSpPr txBox="1"/>
          <p:nvPr/>
        </p:nvSpPr>
        <p:spPr>
          <a:xfrm>
            <a:off x="0" y="4953250"/>
            <a:ext cx="4059900" cy="24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600" i="1">
                <a:latin typeface="Open Sans"/>
                <a:ea typeface="Open Sans"/>
                <a:cs typeface="Open Sans"/>
                <a:sym typeface="Open Sans"/>
              </a:rPr>
              <a:t>Source: McKinsey Analysis</a:t>
            </a:r>
          </a:p>
        </p:txBody>
      </p:sp>
      <p:sp>
        <p:nvSpPr>
          <p:cNvPr id="201" name="Shape 201"/>
          <p:cNvSpPr txBox="1"/>
          <p:nvPr/>
        </p:nvSpPr>
        <p:spPr>
          <a:xfrm>
            <a:off x="16189" y="-60833"/>
            <a:ext cx="4812000" cy="411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" b="1">
                <a:latin typeface="Open Sans"/>
                <a:ea typeface="Open Sans"/>
                <a:cs typeface="Open Sans"/>
                <a:sym typeface="Open Sans"/>
              </a:rPr>
              <a:t>Potential Benefits of End-to-End Automation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Shape 206" descr="StockSnap_RARMM6E4LH.jpg"/>
          <p:cNvPicPr preferRelativeResize="0"/>
          <p:nvPr/>
        </p:nvPicPr>
        <p:blipFill rotWithShape="1">
          <a:blip r:embed="rId3">
            <a:alphaModFix/>
          </a:blip>
          <a:srcRect t="9225" b="7814"/>
          <a:stretch/>
        </p:blipFill>
        <p:spPr>
          <a:xfrm>
            <a:off x="0" y="22638"/>
            <a:ext cx="9219902" cy="509924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Shape 207"/>
          <p:cNvSpPr/>
          <p:nvPr/>
        </p:nvSpPr>
        <p:spPr>
          <a:xfrm>
            <a:off x="0" y="44250"/>
            <a:ext cx="9219900" cy="5186100"/>
          </a:xfrm>
          <a:prstGeom prst="rect">
            <a:avLst/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8" name="Shape 208"/>
          <p:cNvSpPr txBox="1"/>
          <p:nvPr/>
        </p:nvSpPr>
        <p:spPr>
          <a:xfrm>
            <a:off x="1312000" y="1269775"/>
            <a:ext cx="6309300" cy="185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6000" b="1">
                <a:latin typeface="Open Sans"/>
                <a:ea typeface="Open Sans"/>
                <a:cs typeface="Open Sans"/>
                <a:sym typeface="Open Sans"/>
              </a:rPr>
              <a:t>DISCUSSION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Shape 213" descr="StockSnap_UB2M1N87TN.jpg"/>
          <p:cNvPicPr preferRelativeResize="0"/>
          <p:nvPr/>
        </p:nvPicPr>
        <p:blipFill rotWithShape="1">
          <a:blip r:embed="rId3">
            <a:alphaModFix/>
          </a:blip>
          <a:srcRect t="8519" b="8519"/>
          <a:stretch/>
        </p:blipFill>
        <p:spPr>
          <a:xfrm>
            <a:off x="0" y="22638"/>
            <a:ext cx="9219902" cy="509924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Shape 214"/>
          <p:cNvSpPr/>
          <p:nvPr/>
        </p:nvSpPr>
        <p:spPr>
          <a:xfrm>
            <a:off x="0" y="-53300"/>
            <a:ext cx="9219900" cy="5283600"/>
          </a:xfrm>
          <a:prstGeom prst="rect">
            <a:avLst/>
          </a:prstGeom>
          <a:solidFill>
            <a:srgbClr val="FFFFFF">
              <a:alpha val="7384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5" name="Shape 215"/>
          <p:cNvSpPr txBox="1"/>
          <p:nvPr/>
        </p:nvSpPr>
        <p:spPr>
          <a:xfrm>
            <a:off x="1235800" y="1269775"/>
            <a:ext cx="6309300" cy="185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6000" b="1">
                <a:latin typeface="Open Sans"/>
                <a:ea typeface="Open Sans"/>
                <a:cs typeface="Open Sans"/>
                <a:sym typeface="Open Sans"/>
              </a:rPr>
              <a:t>WHAT IS AI?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Shape 220" descr="StockSnap_IIC7TVYT3T.jpg"/>
          <p:cNvPicPr preferRelativeResize="0"/>
          <p:nvPr/>
        </p:nvPicPr>
        <p:blipFill rotWithShape="1">
          <a:blip r:embed="rId3">
            <a:alphaModFix/>
          </a:blip>
          <a:srcRect t="8512" b="8520"/>
          <a:stretch/>
        </p:blipFill>
        <p:spPr>
          <a:xfrm>
            <a:off x="0" y="-12749"/>
            <a:ext cx="9322957" cy="515625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Shape 221"/>
          <p:cNvSpPr/>
          <p:nvPr/>
        </p:nvSpPr>
        <p:spPr>
          <a:xfrm>
            <a:off x="0" y="-2150"/>
            <a:ext cx="9219900" cy="5156400"/>
          </a:xfrm>
          <a:prstGeom prst="rect">
            <a:avLst/>
          </a:prstGeom>
          <a:solidFill>
            <a:srgbClr val="FFFFFF">
              <a:alpha val="6038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22" name="Shape 222"/>
          <p:cNvSpPr txBox="1"/>
          <p:nvPr/>
        </p:nvSpPr>
        <p:spPr>
          <a:xfrm>
            <a:off x="1235800" y="1269775"/>
            <a:ext cx="6309300" cy="185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6000" b="1">
                <a:latin typeface="Open Sans"/>
                <a:ea typeface="Open Sans"/>
                <a:cs typeface="Open Sans"/>
                <a:sym typeface="Open Sans"/>
              </a:rPr>
              <a:t>USE CASES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6000" b="1">
                <a:latin typeface="Open Sans"/>
                <a:ea typeface="Open Sans"/>
                <a:cs typeface="Open Sans"/>
                <a:sym typeface="Open Sans"/>
              </a:rPr>
              <a:t>FOR AI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Shape 227" descr="StockSnap_IMZP3JUC0G.jpg"/>
          <p:cNvPicPr preferRelativeResize="0"/>
          <p:nvPr/>
        </p:nvPicPr>
        <p:blipFill rotWithShape="1">
          <a:blip r:embed="rId3">
            <a:alphaModFix/>
          </a:blip>
          <a:srcRect t="9918" r="1107" b="8515"/>
          <a:stretch/>
        </p:blipFill>
        <p:spPr>
          <a:xfrm>
            <a:off x="0" y="0"/>
            <a:ext cx="92199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Shape 228"/>
          <p:cNvSpPr/>
          <p:nvPr/>
        </p:nvSpPr>
        <p:spPr>
          <a:xfrm>
            <a:off x="0" y="10800"/>
            <a:ext cx="9219900" cy="5143500"/>
          </a:xfrm>
          <a:prstGeom prst="rect">
            <a:avLst/>
          </a:prstGeom>
          <a:solidFill>
            <a:srgbClr val="FFFFFF">
              <a:alpha val="7538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29" name="Shape 229"/>
          <p:cNvSpPr txBox="1"/>
          <p:nvPr/>
        </p:nvSpPr>
        <p:spPr>
          <a:xfrm>
            <a:off x="1235800" y="1269775"/>
            <a:ext cx="6309300" cy="185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6000" b="1">
                <a:latin typeface="Open Sans"/>
                <a:ea typeface="Open Sans"/>
                <a:cs typeface="Open Sans"/>
                <a:sym typeface="Open Sans"/>
              </a:rPr>
              <a:t>DATA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Shape 234" descr="StockSnap_UTKFNVFZZE.jpg"/>
          <p:cNvPicPr preferRelativeResize="0"/>
          <p:nvPr/>
        </p:nvPicPr>
        <p:blipFill rotWithShape="1">
          <a:blip r:embed="rId3">
            <a:alphaModFix/>
          </a:blip>
          <a:srcRect t="10145" b="10153"/>
          <a:stretch/>
        </p:blipFill>
        <p:spPr>
          <a:xfrm>
            <a:off x="0" y="0"/>
            <a:ext cx="9219903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Shape 235"/>
          <p:cNvSpPr/>
          <p:nvPr/>
        </p:nvSpPr>
        <p:spPr>
          <a:xfrm>
            <a:off x="0" y="10800"/>
            <a:ext cx="9219900" cy="5143500"/>
          </a:xfrm>
          <a:prstGeom prst="rect">
            <a:avLst/>
          </a:prstGeom>
          <a:solidFill>
            <a:srgbClr val="FFFFFF">
              <a:alpha val="6038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36" name="Shape 236"/>
          <p:cNvSpPr txBox="1"/>
          <p:nvPr/>
        </p:nvSpPr>
        <p:spPr>
          <a:xfrm>
            <a:off x="1235800" y="1269775"/>
            <a:ext cx="6309300" cy="185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6000" b="1">
                <a:latin typeface="Open Sans"/>
                <a:ea typeface="Open Sans"/>
                <a:cs typeface="Open Sans"/>
                <a:sym typeface="Open Sans"/>
              </a:rPr>
              <a:t>RISKS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/>
          <p:nvPr/>
        </p:nvSpPr>
        <p:spPr>
          <a:xfrm>
            <a:off x="1417350" y="1646250"/>
            <a:ext cx="6309300" cy="185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6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WHAT’S NEXT?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/>
          <p:nvPr/>
        </p:nvSpPr>
        <p:spPr>
          <a:xfrm>
            <a:off x="124200" y="64150"/>
            <a:ext cx="7720200" cy="1328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latin typeface="Open Sans"/>
                <a:ea typeface="Open Sans"/>
                <a:cs typeface="Open Sans"/>
                <a:sym typeface="Open Sans"/>
              </a:rPr>
              <a:t>APPENDIX | Sources</a:t>
            </a:r>
          </a:p>
        </p:txBody>
      </p:sp>
      <p:sp>
        <p:nvSpPr>
          <p:cNvPr id="247" name="Shape 247"/>
          <p:cNvSpPr txBox="1"/>
          <p:nvPr/>
        </p:nvSpPr>
        <p:spPr>
          <a:xfrm>
            <a:off x="305000" y="1153500"/>
            <a:ext cx="8657700" cy="376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●"/>
            </a:pPr>
            <a:r>
              <a:rPr lang="en"/>
              <a:t>https://www.forbes.com/sites/mariyayao/2017/04/19/chatbots-go-cha-ching-the-impact-of-ai-in-finance/#3a63b5d820e3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729</Words>
  <Application>Microsoft Office PowerPoint</Application>
  <PresentationFormat>On-screen Show (16:9)</PresentationFormat>
  <Paragraphs>145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Open Sans</vt:lpstr>
      <vt:lpstr>simple-light-2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Felipe Cerqueira</dc:creator>
  <cp:lastModifiedBy>UNITED SIKHS</cp:lastModifiedBy>
  <cp:revision>3</cp:revision>
  <dcterms:modified xsi:type="dcterms:W3CDTF">2023-12-13T05:42:38Z</dcterms:modified>
</cp:coreProperties>
</file>